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Arial Black"/>
      <p:regular r:id="rId12"/>
    </p:embeddedFont>
    <p:embeddedFont>
      <p:font typeface="Open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orient="horz" pos="3096">
          <p15:clr>
            <a:srgbClr val="A4A3A4"/>
          </p15:clr>
        </p15:guide>
        <p15:guide id="3" pos="277">
          <p15:clr>
            <a:srgbClr val="A4A3A4"/>
          </p15:clr>
        </p15:guide>
        <p15:guide id="4" pos="54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3096" orient="horz"/>
        <p:guide pos="277"/>
        <p:guide pos="549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penSans-regular.fntdata"/><Relationship Id="rId12"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italic.fntdata"/><Relationship Id="rId14" Type="http://schemas.openxmlformats.org/officeDocument/2006/relationships/font" Target="fonts/OpenSans-bold.fntdata"/><Relationship Id="rId16"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ge76244590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 name="Google Shape;17;ge762445908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 name="Google Shape;18;ge762445908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e762445908_1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 name="Google Shape;24;ge762445908_1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e762445908_1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e762445908_1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e762445908_1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ge762445908_1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e762445908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e762445908_1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ge762445908_1_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762445908_1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762445908_1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ge762445908_1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762445908_1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762445908_1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ge762445908_1_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C - Cover Slide" showMasterSp="0">
  <p:cSld name="CHC - Cover Slid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664616" y="2133012"/>
            <a:ext cx="7651800" cy="16809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22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220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3923928" y="195486"/>
            <a:ext cx="4840500" cy="270000"/>
          </a:xfrm>
          <a:prstGeom prst="rect">
            <a:avLst/>
          </a:prstGeom>
          <a:noFill/>
          <a:ln>
            <a:noFill/>
          </a:ln>
        </p:spPr>
        <p:txBody>
          <a:bodyPr anchorCtr="0" anchor="t" bIns="45700" lIns="91425" spcFirstLastPara="1" rIns="91425" wrap="square" tIns="45700">
            <a:noAutofit/>
          </a:bodyPr>
          <a:lstStyle>
            <a:lvl1pPr lvl="0" marR="0" rtl="0" algn="l">
              <a:lnSpc>
                <a:spcPct val="146666"/>
              </a:lnSpc>
              <a:spcBef>
                <a:spcPts val="0"/>
              </a:spcBef>
              <a:spcAft>
                <a:spcPts val="0"/>
              </a:spcAft>
              <a:buClr>
                <a:schemeClr val="accent2"/>
              </a:buClr>
              <a:buSzPts val="1500"/>
              <a:buFont typeface="Arial"/>
              <a:buNone/>
              <a:defRPr b="1" i="0" sz="1500" u="none" cap="none" strike="noStrike">
                <a:solidFill>
                  <a:schemeClr val="accent2"/>
                </a:solidFill>
                <a:latin typeface="Arial"/>
                <a:ea typeface="Arial"/>
                <a:cs typeface="Arial"/>
                <a:sym typeface="Arial"/>
              </a:defRPr>
            </a:lvl1pPr>
            <a:lvl2pPr lvl="1" marR="0" rtl="0" algn="l">
              <a:lnSpc>
                <a:spcPct val="146666"/>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46666"/>
              </a:lnSpc>
              <a:spcBef>
                <a:spcPts val="0"/>
              </a:spcBef>
              <a:spcAft>
                <a:spcPts val="0"/>
              </a:spcAft>
              <a:buClr>
                <a:srgbClr val="AF1C3B"/>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146666"/>
              </a:lnSpc>
              <a:spcBef>
                <a:spcPts val="0"/>
              </a:spcBef>
              <a:spcAft>
                <a:spcPts val="0"/>
              </a:spcAft>
              <a:buClr>
                <a:srgbClr val="AF1C3B"/>
              </a:buClr>
              <a:buSzPts val="1500"/>
              <a:buFont typeface="Arial"/>
              <a:buChar char="–"/>
              <a:defRPr b="0" i="0" sz="1500" u="none" cap="none" strike="noStrike">
                <a:solidFill>
                  <a:schemeClr val="dk1"/>
                </a:solidFill>
                <a:latin typeface="Arial"/>
                <a:ea typeface="Arial"/>
                <a:cs typeface="Arial"/>
                <a:sym typeface="Arial"/>
              </a:defRPr>
            </a:lvl4pPr>
            <a:lvl5pPr lvl="4" marR="0" rtl="0" algn="l">
              <a:lnSpc>
                <a:spcPct val="146666"/>
              </a:lnSpc>
              <a:spcBef>
                <a:spcPts val="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a:off x="611560" y="1059582"/>
            <a:ext cx="7776900" cy="810000"/>
          </a:xfrm>
          <a:prstGeom prst="rect">
            <a:avLst/>
          </a:prstGeom>
          <a:noFill/>
          <a:ln>
            <a:noFill/>
          </a:ln>
        </p:spPr>
        <p:txBody>
          <a:bodyPr anchorCtr="0" anchor="t" bIns="45700" lIns="0" spcFirstLastPara="1" rIns="91425" wrap="square" tIns="0">
            <a:normAutofit fontScale="85000" lnSpcReduction="20000"/>
          </a:bodyPr>
          <a:lstStyle/>
          <a:p>
            <a:pPr indent="0" lvl="0" marL="0" marR="0" rtl="0" algn="l">
              <a:lnSpc>
                <a:spcPct val="84000"/>
              </a:lnSpc>
              <a:spcBef>
                <a:spcPts val="0"/>
              </a:spcBef>
              <a:spcAft>
                <a:spcPts val="0"/>
              </a:spcAft>
              <a:buClr>
                <a:schemeClr val="accent5"/>
              </a:buClr>
              <a:buSzPct val="100000"/>
              <a:buFont typeface="Arial Black"/>
              <a:buNone/>
            </a:pPr>
            <a:r>
              <a:rPr b="0" i="0" lang="en-GB" sz="5000" u="none" cap="none" strike="noStrike">
                <a:solidFill>
                  <a:schemeClr val="accent5"/>
                </a:solidFill>
                <a:latin typeface="Arial Black"/>
                <a:ea typeface="Arial Black"/>
                <a:cs typeface="Arial Black"/>
                <a:sym typeface="Arial Black"/>
              </a:rPr>
              <a:t>HEADING</a:t>
            </a:r>
            <a:br>
              <a:rPr b="0" i="0" lang="en-GB" sz="1000" u="none" cap="none" strike="noStrike">
                <a:solidFill>
                  <a:schemeClr val="accent5"/>
                </a:solidFill>
                <a:latin typeface="Arial Black"/>
                <a:ea typeface="Arial Black"/>
                <a:cs typeface="Arial Black"/>
                <a:sym typeface="Arial Black"/>
              </a:rPr>
            </a:br>
            <a:r>
              <a:rPr b="0" i="0" lang="en-GB" sz="3500" u="none" cap="none" strike="noStrike">
                <a:solidFill>
                  <a:schemeClr val="accent5"/>
                </a:solidFill>
                <a:latin typeface="Arial Black"/>
                <a:ea typeface="Arial Black"/>
                <a:cs typeface="Arial Black"/>
                <a:sym typeface="Arial Black"/>
              </a:rPr>
              <a:t>(Using Text)</a:t>
            </a:r>
            <a:endParaRPr b="0" i="0" sz="3500" u="none" cap="none" strike="noStrike">
              <a:solidFill>
                <a:schemeClr val="accent5"/>
              </a:solidFill>
              <a:latin typeface="Arial Black"/>
              <a:ea typeface="Arial Black"/>
              <a:cs typeface="Arial Black"/>
              <a:sym typeface="Arial Black"/>
            </a:endParaRPr>
          </a:p>
        </p:txBody>
      </p:sp>
      <p:sp>
        <p:nvSpPr>
          <p:cNvPr id="11" name="Google Shape;11;p1"/>
          <p:cNvSpPr txBox="1"/>
          <p:nvPr/>
        </p:nvSpPr>
        <p:spPr>
          <a:xfrm>
            <a:off x="611560" y="1977684"/>
            <a:ext cx="7776900" cy="2376300"/>
          </a:xfrm>
          <a:prstGeom prst="rect">
            <a:avLst/>
          </a:prstGeom>
          <a:noFill/>
          <a:ln>
            <a:noFill/>
          </a:ln>
        </p:spPr>
        <p:txBody>
          <a:bodyPr anchorCtr="0" anchor="t" bIns="45700" lIns="0" spcFirstLastPara="1" rIns="91425" wrap="square" tIns="0">
            <a:normAutofit fontScale="92500"/>
          </a:bodyPr>
          <a:lstStyle/>
          <a:p>
            <a:pPr indent="0" lvl="0" marL="0" marR="0" rtl="0" algn="l">
              <a:lnSpc>
                <a:spcPct val="120000"/>
              </a:lnSpc>
              <a:spcBef>
                <a:spcPts val="0"/>
              </a:spcBef>
              <a:spcAft>
                <a:spcPts val="0"/>
              </a:spcAft>
              <a:buClr>
                <a:srgbClr val="262626"/>
              </a:buClr>
              <a:buSzPct val="100000"/>
              <a:buFont typeface="Open Sans"/>
              <a:buNone/>
            </a:pPr>
            <a:r>
              <a:rPr b="0" i="0" lang="en-GB" sz="2500" u="none" cap="none" strike="noStrike">
                <a:solidFill>
                  <a:srgbClr val="262626"/>
                </a:solidFill>
                <a:latin typeface="Open Sans"/>
                <a:ea typeface="Open Sans"/>
                <a:cs typeface="Open Sans"/>
                <a:sym typeface="Open Sans"/>
              </a:rPr>
              <a:t>Paragraph Text – ‘How you shape your page is up to you, but if you want to ensure that everyone can easily view the text on the screen you are presenting on, try and get it as close to size 25pt as possible.</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chemeClr val="lt1"/>
              </a:buClr>
              <a:buSzPct val="100000"/>
              <a:buFont typeface="Arial"/>
              <a:buNone/>
            </a:pPr>
            <a:r>
              <a:t/>
            </a:r>
            <a:endParaRPr b="0" i="0" sz="2500" u="none" cap="none" strike="noStrike">
              <a:solidFill>
                <a:srgbClr val="262626"/>
              </a:solidFill>
              <a:latin typeface="Open Sans"/>
              <a:ea typeface="Open Sans"/>
              <a:cs typeface="Open Sans"/>
              <a:sym typeface="Open Sans"/>
            </a:endParaRPr>
          </a:p>
          <a:p>
            <a:pPr indent="0" lvl="0" marL="0" marR="0" rtl="0" algn="l">
              <a:lnSpc>
                <a:spcPct val="120000"/>
              </a:lnSpc>
              <a:spcBef>
                <a:spcPts val="0"/>
              </a:spcBef>
              <a:spcAft>
                <a:spcPts val="0"/>
              </a:spcAft>
              <a:buClr>
                <a:srgbClr val="262626"/>
              </a:buClr>
              <a:buSzPct val="100000"/>
              <a:buFont typeface="Open Sans"/>
              <a:buNone/>
            </a:pPr>
            <a:r>
              <a:rPr b="0" i="0" lang="en-GB" sz="1500" u="none" cap="none" strike="noStrike">
                <a:solidFill>
                  <a:srgbClr val="262626"/>
                </a:solidFill>
                <a:latin typeface="Open Sans"/>
                <a:ea typeface="Open Sans"/>
                <a:cs typeface="Open Sans"/>
                <a:sym typeface="Open Sans"/>
              </a:rPr>
              <a:t>Font: Myriad Pro</a:t>
            </a:r>
            <a:endParaRPr b="0" i="0" sz="1500" u="none" cap="none" strike="noStrike">
              <a:solidFill>
                <a:srgbClr val="262626"/>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492841" y="938262"/>
            <a:ext cx="7651800" cy="1680900"/>
          </a:xfrm>
          <a:prstGeom prst="rect">
            <a:avLst/>
          </a:prstGeom>
        </p:spPr>
        <p:txBody>
          <a:bodyPr anchorCtr="0" anchor="t" bIns="45700" lIns="91425" spcFirstLastPara="1" rIns="91425" wrap="square" tIns="45700">
            <a:normAutofit/>
          </a:bodyPr>
          <a:lstStyle/>
          <a:p>
            <a:pPr indent="0" lvl="0" marL="0" rtl="0" algn="l">
              <a:spcBef>
                <a:spcPts val="0"/>
              </a:spcBef>
              <a:spcAft>
                <a:spcPts val="1000"/>
              </a:spcAft>
              <a:buClr>
                <a:schemeClr val="lt1"/>
              </a:buClr>
              <a:buSzPts val="5556"/>
              <a:buFont typeface="Arial"/>
              <a:buNone/>
            </a:pPr>
            <a:r>
              <a:rPr b="0" lang="en-GB" sz="4900">
                <a:solidFill>
                  <a:srgbClr val="AF1C3B"/>
                </a:solidFill>
                <a:latin typeface="Arial Black"/>
                <a:ea typeface="Arial Black"/>
                <a:cs typeface="Arial Black"/>
                <a:sym typeface="Arial Black"/>
              </a:rPr>
              <a:t>Health and housing partnerships</a:t>
            </a:r>
            <a:endParaRPr>
              <a:solidFill>
                <a:srgbClr val="AF1C3B"/>
              </a:solidFill>
            </a:endParaRPr>
          </a:p>
        </p:txBody>
      </p:sp>
      <p:sp>
        <p:nvSpPr>
          <p:cNvPr id="21" name="Google Shape;21;p3"/>
          <p:cNvSpPr txBox="1"/>
          <p:nvPr/>
        </p:nvSpPr>
        <p:spPr>
          <a:xfrm>
            <a:off x="531875" y="2920450"/>
            <a:ext cx="4177500" cy="96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Clr>
                <a:schemeClr val="lt1"/>
              </a:buClr>
              <a:buSzPts val="5556"/>
              <a:buFont typeface="Arial"/>
              <a:buNone/>
            </a:pPr>
            <a:r>
              <a:rPr lang="en-GB" sz="3100">
                <a:solidFill>
                  <a:srgbClr val="F59F1F"/>
                </a:solidFill>
                <a:latin typeface="Arial Black"/>
                <a:ea typeface="Arial Black"/>
                <a:cs typeface="Arial Black"/>
                <a:sym typeface="Arial Black"/>
              </a:rPr>
              <a:t>[Name]</a:t>
            </a:r>
            <a:br>
              <a:rPr b="1" lang="en-GB" sz="3100">
                <a:solidFill>
                  <a:schemeClr val="lt1"/>
                </a:solidFill>
                <a:latin typeface="Arial Black"/>
                <a:ea typeface="Arial Black"/>
                <a:cs typeface="Arial Black"/>
                <a:sym typeface="Arial Black"/>
              </a:rPr>
            </a:br>
            <a:r>
              <a:rPr i="1" lang="en-GB" sz="1988">
                <a:solidFill>
                  <a:srgbClr val="262626"/>
                </a:solidFill>
              </a:rPr>
              <a:t>[Job title / organisation]</a:t>
            </a:r>
            <a:endParaRPr>
              <a:solidFill>
                <a:srgbClr val="26262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4"/>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AF1C3B"/>
                </a:solidFill>
              </a:rPr>
              <a:t>Health and housing partnerships</a:t>
            </a:r>
            <a:endParaRPr b="1" i="0" sz="1300" u="none" cap="none" strike="noStrike">
              <a:solidFill>
                <a:srgbClr val="262626"/>
              </a:solidFill>
            </a:endParaRPr>
          </a:p>
        </p:txBody>
      </p:sp>
      <p:pic>
        <p:nvPicPr>
          <p:cNvPr id="28" name="Google Shape;28;p4"/>
          <p:cNvPicPr preferRelativeResize="0"/>
          <p:nvPr/>
        </p:nvPicPr>
        <p:blipFill>
          <a:blip r:embed="rId3">
            <a:alphaModFix/>
          </a:blip>
          <a:stretch>
            <a:fillRect/>
          </a:stretch>
        </p:blipFill>
        <p:spPr>
          <a:xfrm>
            <a:off x="5234150" y="695550"/>
            <a:ext cx="3065775" cy="2948699"/>
          </a:xfrm>
          <a:prstGeom prst="rect">
            <a:avLst/>
          </a:prstGeom>
          <a:noFill/>
          <a:ln>
            <a:noFill/>
          </a:ln>
        </p:spPr>
      </p:pic>
      <p:sp>
        <p:nvSpPr>
          <p:cNvPr id="29" name="Google Shape;29;p4"/>
          <p:cNvSpPr txBox="1"/>
          <p:nvPr/>
        </p:nvSpPr>
        <p:spPr>
          <a:xfrm>
            <a:off x="315075" y="933225"/>
            <a:ext cx="5468400" cy="340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500" u="none" cap="none" strike="noStrike">
                <a:solidFill>
                  <a:srgbClr val="AF1C3B"/>
                </a:solidFill>
                <a:latin typeface="Arial"/>
                <a:ea typeface="Arial"/>
                <a:cs typeface="Arial"/>
                <a:sym typeface="Arial"/>
              </a:rPr>
              <a:t>Today</a:t>
            </a:r>
            <a:endParaRPr b="0" i="0" sz="1300" u="none" cap="none" strike="noStrike">
              <a:solidFill>
                <a:srgbClr val="AF1C3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i="0" sz="1900" u="none" cap="none" strike="noStrike">
              <a:solidFill>
                <a:srgbClr val="262626"/>
              </a:solidFill>
              <a:latin typeface="Arial"/>
              <a:ea typeface="Arial"/>
              <a:cs typeface="Arial"/>
              <a:sym typeface="Arial"/>
            </a:endParaRPr>
          </a:p>
          <a:p>
            <a:pPr indent="-406400" lvl="0" marL="457200" marR="0" rtl="0" algn="l">
              <a:lnSpc>
                <a:spcPct val="100000"/>
              </a:lnSpc>
              <a:spcBef>
                <a:spcPts val="0"/>
              </a:spcBef>
              <a:spcAft>
                <a:spcPts val="0"/>
              </a:spcAft>
              <a:buClr>
                <a:srgbClr val="262626"/>
              </a:buClr>
              <a:buSzPts val="1800"/>
              <a:buFont typeface="Arial"/>
              <a:buChar char="•"/>
            </a:pPr>
            <a:r>
              <a:rPr b="0" i="0" lang="en-GB" sz="2400" u="none" cap="none" strike="noStrike">
                <a:solidFill>
                  <a:srgbClr val="262626"/>
                </a:solidFill>
                <a:latin typeface="Arial"/>
                <a:ea typeface="Arial"/>
                <a:cs typeface="Arial"/>
                <a:sym typeface="Arial"/>
              </a:rPr>
              <a:t>the impact of good housing on health outcomes</a:t>
            </a:r>
            <a:endParaRPr b="0" i="0" sz="600" u="none" cap="none" strike="noStrike">
              <a:solidFill>
                <a:srgbClr val="262626"/>
              </a:solidFill>
              <a:latin typeface="Arial"/>
              <a:ea typeface="Arial"/>
              <a:cs typeface="Arial"/>
              <a:sym typeface="Arial"/>
            </a:endParaRPr>
          </a:p>
          <a:p>
            <a:pPr indent="-406400" lvl="0" marL="457200" marR="0" rtl="0" algn="l">
              <a:lnSpc>
                <a:spcPct val="100000"/>
              </a:lnSpc>
              <a:spcBef>
                <a:spcPts val="1000"/>
              </a:spcBef>
              <a:spcAft>
                <a:spcPts val="1000"/>
              </a:spcAft>
              <a:buClr>
                <a:srgbClr val="262626"/>
              </a:buClr>
              <a:buSzPts val="1800"/>
              <a:buFont typeface="Arial"/>
              <a:buChar char="•"/>
            </a:pPr>
            <a:r>
              <a:rPr b="0" i="0" lang="en-GB" sz="2400" u="none" cap="none" strike="noStrike">
                <a:solidFill>
                  <a:srgbClr val="262626"/>
                </a:solidFill>
                <a:latin typeface="Arial"/>
                <a:ea typeface="Arial"/>
                <a:cs typeface="Arial"/>
                <a:sym typeface="Arial"/>
              </a:rPr>
              <a:t>reflections on how we might continue to strengthen these partnerships</a:t>
            </a:r>
            <a:endParaRPr b="0" i="0" sz="1900" u="none" cap="none" strike="noStrike">
              <a:solidFill>
                <a:srgbClr val="262626"/>
              </a:solidFill>
              <a:latin typeface="Arial"/>
              <a:ea typeface="Arial"/>
              <a:cs typeface="Arial"/>
              <a:sym typeface="Arial"/>
            </a:endParaRPr>
          </a:p>
        </p:txBody>
      </p:sp>
      <p:pic>
        <p:nvPicPr>
          <p:cNvPr id="30" name="Google Shape;30;p4"/>
          <p:cNvPicPr preferRelativeResize="0"/>
          <p:nvPr/>
        </p:nvPicPr>
        <p:blipFill rotWithShape="1">
          <a:blip r:embed="rId4">
            <a:alphaModFix/>
          </a:blip>
          <a:srcRect b="0" l="0" r="0" t="0"/>
          <a:stretch/>
        </p:blipFill>
        <p:spPr>
          <a:xfrm>
            <a:off x="6791550" y="2319028"/>
            <a:ext cx="2067174" cy="201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pic>
        <p:nvPicPr>
          <p:cNvPr id="36" name="Google Shape;36;p5"/>
          <p:cNvPicPr preferRelativeResize="0"/>
          <p:nvPr/>
        </p:nvPicPr>
        <p:blipFill>
          <a:blip r:embed="rId3">
            <a:alphaModFix/>
          </a:blip>
          <a:stretch>
            <a:fillRect/>
          </a:stretch>
        </p:blipFill>
        <p:spPr>
          <a:xfrm>
            <a:off x="6845300" y="3344975"/>
            <a:ext cx="2298701" cy="2298701"/>
          </a:xfrm>
          <a:prstGeom prst="rect">
            <a:avLst/>
          </a:prstGeom>
          <a:noFill/>
          <a:ln>
            <a:noFill/>
          </a:ln>
        </p:spPr>
      </p:pic>
      <p:sp>
        <p:nvSpPr>
          <p:cNvPr id="37" name="Google Shape;37;p5"/>
          <p:cNvSpPr txBox="1"/>
          <p:nvPr/>
        </p:nvSpPr>
        <p:spPr>
          <a:xfrm>
            <a:off x="315075" y="538525"/>
            <a:ext cx="6976800" cy="445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600">
                <a:solidFill>
                  <a:srgbClr val="AF1C3B"/>
                </a:solidFill>
              </a:rPr>
              <a:t>Home and services</a:t>
            </a:r>
            <a:endParaRPr b="0" i="0" sz="1400" u="none" cap="none" strike="noStrike">
              <a:solidFill>
                <a:srgbClr val="AF1C3B"/>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1" i="0" lang="en-GB" sz="2200" u="none" cap="none" strike="noStrike">
                <a:solidFill>
                  <a:srgbClr val="262626"/>
                </a:solidFill>
              </a:rPr>
              <a:t>A good quality home improves people’s health</a:t>
            </a:r>
            <a:endParaRPr b="1" i="0" sz="1200" u="none" cap="none" strike="noStrike">
              <a:solidFill>
                <a:srgbClr val="262626"/>
              </a:solidFill>
            </a:endParaRPr>
          </a:p>
          <a:p>
            <a:pPr indent="-323850" lvl="0" marL="342900" marR="0" rtl="0" algn="l">
              <a:lnSpc>
                <a:spcPct val="100000"/>
              </a:lnSpc>
              <a:spcBef>
                <a:spcPts val="1000"/>
              </a:spcBef>
              <a:spcAft>
                <a:spcPts val="0"/>
              </a:spcAft>
              <a:buClr>
                <a:srgbClr val="262626"/>
              </a:buClr>
              <a:buSzPts val="2300"/>
              <a:buFont typeface="Arial"/>
              <a:buChar char="•"/>
            </a:pPr>
            <a:r>
              <a:rPr lang="en-GB" sz="2100">
                <a:solidFill>
                  <a:srgbClr val="262626"/>
                </a:solidFill>
              </a:rPr>
              <a:t>People in homes that lack necessary adaptations are between 1.5 and 2.8 times more likely to suffer a fall than those where interventions are in place</a:t>
            </a:r>
            <a:endParaRPr b="0" i="0" sz="2100" u="none" cap="none" strike="noStrike">
              <a:solidFill>
                <a:srgbClr val="262626"/>
              </a:solidFill>
              <a:latin typeface="Arial"/>
              <a:ea typeface="Arial"/>
              <a:cs typeface="Arial"/>
              <a:sym typeface="Arial"/>
            </a:endParaRPr>
          </a:p>
          <a:p>
            <a:pPr indent="-323850" lvl="0" marL="342900" marR="0" rtl="0" algn="l">
              <a:lnSpc>
                <a:spcPct val="100000"/>
              </a:lnSpc>
              <a:spcBef>
                <a:spcPts val="1000"/>
              </a:spcBef>
              <a:spcAft>
                <a:spcPts val="0"/>
              </a:spcAft>
              <a:buClr>
                <a:srgbClr val="262626"/>
              </a:buClr>
              <a:buSzPts val="2300"/>
              <a:buFont typeface="Arial"/>
              <a:buChar char="•"/>
            </a:pPr>
            <a:r>
              <a:rPr b="0" i="0" lang="en-GB" sz="2100" u="none" cap="none" strike="noStrike">
                <a:solidFill>
                  <a:srgbClr val="262626"/>
                </a:solidFill>
                <a:latin typeface="Arial"/>
                <a:ea typeface="Arial"/>
                <a:cs typeface="Arial"/>
                <a:sym typeface="Arial"/>
              </a:rPr>
              <a:t>39% fewer hospital admissions for cardiorespiratory conditions and injuries in those with upgraded houses</a:t>
            </a:r>
            <a:endParaRPr b="0" i="0" sz="1100" u="none" cap="none" strike="noStrike">
              <a:solidFill>
                <a:srgbClr val="262626"/>
              </a:solidFill>
              <a:latin typeface="Arial"/>
              <a:ea typeface="Arial"/>
              <a:cs typeface="Arial"/>
              <a:sym typeface="Arial"/>
            </a:endParaRPr>
          </a:p>
          <a:p>
            <a:pPr indent="-323850" lvl="0" marL="342900" marR="0" rtl="0" algn="l">
              <a:lnSpc>
                <a:spcPct val="100000"/>
              </a:lnSpc>
              <a:spcBef>
                <a:spcPts val="1000"/>
              </a:spcBef>
              <a:spcAft>
                <a:spcPts val="1000"/>
              </a:spcAft>
              <a:buClr>
                <a:srgbClr val="262626"/>
              </a:buClr>
              <a:buSzPts val="2300"/>
              <a:buFont typeface="Arial"/>
              <a:buChar char="•"/>
            </a:pPr>
            <a:r>
              <a:rPr b="0" i="0" lang="en-GB" sz="2100" u="none" cap="none" strike="noStrike">
                <a:solidFill>
                  <a:srgbClr val="262626"/>
                </a:solidFill>
                <a:latin typeface="Arial"/>
                <a:ea typeface="Arial"/>
                <a:cs typeface="Arial"/>
                <a:sym typeface="Arial"/>
              </a:rPr>
              <a:t>3.9% reduction in GP visits for respiratory conditions for home energy improvement beneficiaries (compared to a 9.8% increase in the control group</a:t>
            </a:r>
            <a:r>
              <a:rPr lang="en-GB" sz="2100">
                <a:solidFill>
                  <a:srgbClr val="262626"/>
                </a:solidFill>
              </a:rPr>
              <a:t>)</a:t>
            </a:r>
            <a:endParaRPr b="0" i="0" sz="2400" u="none" cap="none" strike="noStrike">
              <a:solidFill>
                <a:srgbClr val="262626"/>
              </a:solidFill>
              <a:latin typeface="Arial"/>
              <a:ea typeface="Arial"/>
              <a:cs typeface="Arial"/>
              <a:sym typeface="Arial"/>
            </a:endParaRPr>
          </a:p>
        </p:txBody>
      </p:sp>
      <p:sp>
        <p:nvSpPr>
          <p:cNvPr id="38" name="Google Shape;38;p5"/>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AF1C3B"/>
                </a:solidFill>
              </a:rPr>
              <a:t>The impact of housing on health:</a:t>
            </a:r>
            <a:endParaRPr b="1" i="0" sz="1300" u="none" cap="none" strike="noStrike">
              <a:solidFill>
                <a:srgbClr val="26262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 name="Shape 43"/>
        <p:cNvGrpSpPr/>
        <p:nvPr/>
      </p:nvGrpSpPr>
      <p:grpSpPr>
        <a:xfrm>
          <a:off x="0" y="0"/>
          <a:ext cx="0" cy="0"/>
          <a:chOff x="0" y="0"/>
          <a:chExt cx="0" cy="0"/>
        </a:xfrm>
      </p:grpSpPr>
      <p:sp>
        <p:nvSpPr>
          <p:cNvPr id="44" name="Google Shape;44;p6"/>
          <p:cNvSpPr txBox="1"/>
          <p:nvPr/>
        </p:nvSpPr>
        <p:spPr>
          <a:xfrm>
            <a:off x="315075" y="536575"/>
            <a:ext cx="8085900" cy="46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600"/>
              <a:buFont typeface="Arial"/>
              <a:buNone/>
            </a:pPr>
            <a:r>
              <a:rPr b="1" lang="en-GB" sz="2600">
                <a:solidFill>
                  <a:srgbClr val="AF1C3B"/>
                </a:solidFill>
              </a:rPr>
              <a:t>Home and services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1" i="0" lang="en-GB" sz="2200" u="none" cap="none" strike="noStrike">
                <a:solidFill>
                  <a:srgbClr val="262626"/>
                </a:solidFill>
              </a:rPr>
              <a:t>A good quality home saves the NHS money </a:t>
            </a:r>
            <a:endParaRPr b="1" i="0" sz="2200" u="none" cap="none" strike="noStrike">
              <a:solidFill>
                <a:srgbClr val="262626"/>
              </a:solidFill>
            </a:endParaRPr>
          </a:p>
          <a:p>
            <a:pPr indent="-298450" lvl="0" marL="342900" marR="0" rtl="0" algn="l">
              <a:lnSpc>
                <a:spcPct val="100000"/>
              </a:lnSpc>
              <a:spcBef>
                <a:spcPts val="1000"/>
              </a:spcBef>
              <a:spcAft>
                <a:spcPts val="0"/>
              </a:spcAft>
              <a:buClr>
                <a:srgbClr val="262626"/>
              </a:buClr>
              <a:buSzPts val="1900"/>
              <a:buFont typeface="Arial"/>
              <a:buChar char="•"/>
            </a:pPr>
            <a:r>
              <a:rPr lang="en-GB" sz="1900">
                <a:solidFill>
                  <a:srgbClr val="262626"/>
                </a:solidFill>
              </a:rPr>
              <a:t>Poor housing costs the NHS in Wales £95m/year in treatment costs</a:t>
            </a:r>
            <a:endParaRPr sz="1900">
              <a:solidFill>
                <a:srgbClr val="262626"/>
              </a:solidFill>
            </a:endParaRPr>
          </a:p>
          <a:p>
            <a:pPr indent="-298450" lvl="0" marL="342900" marR="0" rtl="0" algn="l">
              <a:lnSpc>
                <a:spcPct val="100000"/>
              </a:lnSpc>
              <a:spcBef>
                <a:spcPts val="1000"/>
              </a:spcBef>
              <a:spcAft>
                <a:spcPts val="0"/>
              </a:spcAft>
              <a:buClr>
                <a:srgbClr val="262626"/>
              </a:buClr>
              <a:buSzPts val="1900"/>
              <a:buFont typeface="Arial"/>
              <a:buChar char="•"/>
            </a:pPr>
            <a:r>
              <a:rPr lang="en-GB" sz="1900">
                <a:solidFill>
                  <a:srgbClr val="262626"/>
                </a:solidFill>
              </a:rPr>
              <a:t>F</a:t>
            </a:r>
            <a:r>
              <a:rPr b="0" i="0" lang="en-GB" sz="1900" u="none" cap="none" strike="noStrike">
                <a:solidFill>
                  <a:srgbClr val="262626"/>
                </a:solidFill>
                <a:latin typeface="Arial"/>
                <a:ea typeface="Arial"/>
                <a:cs typeface="Arial"/>
                <a:sym typeface="Arial"/>
              </a:rPr>
              <a:t>or each person living in housing with care settings, the financial benefit to the NHS was approximately £2,000 per person per annum</a:t>
            </a:r>
            <a:endParaRPr b="0" i="0" sz="1900" u="none" cap="none" strike="noStrike">
              <a:solidFill>
                <a:srgbClr val="262626"/>
              </a:solidFill>
              <a:latin typeface="Arial"/>
              <a:ea typeface="Arial"/>
              <a:cs typeface="Arial"/>
              <a:sym typeface="Arial"/>
            </a:endParaRPr>
          </a:p>
          <a:p>
            <a:pPr indent="-298450" lvl="0" marL="342900" marR="0" rtl="0" algn="l">
              <a:lnSpc>
                <a:spcPct val="100000"/>
              </a:lnSpc>
              <a:spcBef>
                <a:spcPts val="1000"/>
              </a:spcBef>
              <a:spcAft>
                <a:spcPts val="0"/>
              </a:spcAft>
              <a:buClr>
                <a:srgbClr val="262626"/>
              </a:buClr>
              <a:buSzPts val="1900"/>
              <a:buFont typeface="Arial"/>
              <a:buChar char="•"/>
            </a:pPr>
            <a:r>
              <a:rPr b="0" i="0" lang="en-GB" sz="1900" u="none" cap="none" strike="noStrike">
                <a:solidFill>
                  <a:srgbClr val="262626"/>
                </a:solidFill>
                <a:latin typeface="Arial"/>
                <a:ea typeface="Arial"/>
                <a:cs typeface="Arial"/>
                <a:sym typeface="Arial"/>
              </a:rPr>
              <a:t>For every £1 spent on adaptations, prior to hospital discharge, there is a saving of £7.50 for health and social care</a:t>
            </a:r>
            <a:endParaRPr b="0" i="0" sz="1900" u="none" cap="none" strike="noStrike">
              <a:solidFill>
                <a:srgbClr val="262626"/>
              </a:solidFill>
              <a:latin typeface="Arial"/>
              <a:ea typeface="Arial"/>
              <a:cs typeface="Arial"/>
              <a:sym typeface="Arial"/>
            </a:endParaRPr>
          </a:p>
          <a:p>
            <a:pPr indent="-298450" lvl="0" marL="342900" marR="0" rtl="0" algn="l">
              <a:lnSpc>
                <a:spcPct val="100000"/>
              </a:lnSpc>
              <a:spcBef>
                <a:spcPts val="1000"/>
              </a:spcBef>
              <a:spcAft>
                <a:spcPts val="0"/>
              </a:spcAft>
              <a:buClr>
                <a:srgbClr val="262626"/>
              </a:buClr>
              <a:buSzPts val="1900"/>
              <a:buFont typeface="Arial"/>
              <a:buChar char="•"/>
            </a:pPr>
            <a:r>
              <a:rPr b="0" i="0" lang="en-GB" sz="1900" u="none" cap="none" strike="noStrike">
                <a:solidFill>
                  <a:srgbClr val="262626"/>
                </a:solidFill>
                <a:latin typeface="Arial"/>
                <a:ea typeface="Arial"/>
                <a:cs typeface="Arial"/>
                <a:sym typeface="Arial"/>
              </a:rPr>
              <a:t>Preventing homelessness can result in savings of </a:t>
            </a:r>
            <a:r>
              <a:rPr lang="en-GB" sz="1900">
                <a:solidFill>
                  <a:srgbClr val="262626"/>
                </a:solidFill>
              </a:rPr>
              <a:t>c.</a:t>
            </a:r>
            <a:r>
              <a:rPr b="0" i="0" lang="en-GB" sz="1900" u="none" cap="none" strike="noStrike">
                <a:solidFill>
                  <a:srgbClr val="262626"/>
                </a:solidFill>
                <a:latin typeface="Arial"/>
                <a:ea typeface="Arial"/>
                <a:cs typeface="Arial"/>
                <a:sym typeface="Arial"/>
              </a:rPr>
              <a:t>£9,266 per</a:t>
            </a:r>
            <a:r>
              <a:rPr lang="en-GB" sz="1900">
                <a:solidFill>
                  <a:srgbClr val="262626"/>
                </a:solidFill>
              </a:rPr>
              <a:t> </a:t>
            </a:r>
            <a:r>
              <a:rPr b="0" i="0" lang="en-GB" sz="1900" u="none" cap="none" strike="noStrike">
                <a:solidFill>
                  <a:srgbClr val="262626"/>
                </a:solidFill>
                <a:latin typeface="Arial"/>
                <a:ea typeface="Arial"/>
                <a:cs typeface="Arial"/>
                <a:sym typeface="Arial"/>
              </a:rPr>
              <a:t>person, vs</a:t>
            </a:r>
            <a:r>
              <a:rPr lang="en-GB" sz="1900">
                <a:solidFill>
                  <a:srgbClr val="262626"/>
                </a:solidFill>
              </a:rPr>
              <a:t> </a:t>
            </a:r>
            <a:r>
              <a:rPr b="0" i="0" lang="en-GB" sz="1900" u="none" cap="none" strike="noStrike">
                <a:solidFill>
                  <a:srgbClr val="262626"/>
                </a:solidFill>
                <a:latin typeface="Arial"/>
                <a:ea typeface="Arial"/>
                <a:cs typeface="Arial"/>
                <a:sym typeface="Arial"/>
              </a:rPr>
              <a:t>allowing homelessness to persist for 12 months</a:t>
            </a:r>
            <a:endParaRPr b="0" i="0" sz="1900" u="none" cap="none" strike="noStrike">
              <a:solidFill>
                <a:srgbClr val="262626"/>
              </a:solidFill>
              <a:latin typeface="Arial"/>
              <a:ea typeface="Arial"/>
              <a:cs typeface="Arial"/>
              <a:sym typeface="Arial"/>
            </a:endParaRPr>
          </a:p>
          <a:p>
            <a:pPr indent="-298450" lvl="0" marL="342900" marR="0" rtl="0" algn="l">
              <a:lnSpc>
                <a:spcPct val="100000"/>
              </a:lnSpc>
              <a:spcBef>
                <a:spcPts val="1000"/>
              </a:spcBef>
              <a:spcAft>
                <a:spcPts val="1000"/>
              </a:spcAft>
              <a:buClr>
                <a:srgbClr val="262626"/>
              </a:buClr>
              <a:buSzPts val="1900"/>
              <a:buChar char="•"/>
            </a:pPr>
            <a:r>
              <a:rPr lang="en-GB" sz="1900">
                <a:solidFill>
                  <a:srgbClr val="262626"/>
                </a:solidFill>
              </a:rPr>
              <a:t>We are paying for crisis care rather than prevention. Of the 50%+ of Welsh Govt budget allocated to health, 74% is directed to acute services</a:t>
            </a:r>
            <a:endParaRPr sz="1900">
              <a:solidFill>
                <a:srgbClr val="262626"/>
              </a:solidFill>
            </a:endParaRPr>
          </a:p>
        </p:txBody>
      </p:sp>
      <p:sp>
        <p:nvSpPr>
          <p:cNvPr id="45" name="Google Shape;45;p6"/>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AF1C3B"/>
                </a:solidFill>
              </a:rPr>
              <a:t>The impact of housing on health:</a:t>
            </a:r>
            <a:endParaRPr b="1" sz="1300">
              <a:solidFill>
                <a:srgbClr val="262626"/>
              </a:solidFill>
            </a:endParaRPr>
          </a:p>
          <a:p>
            <a:pPr indent="0" lvl="0" marL="0" marR="0" rtl="0" algn="l">
              <a:lnSpc>
                <a:spcPct val="100000"/>
              </a:lnSpc>
              <a:spcBef>
                <a:spcPts val="0"/>
              </a:spcBef>
              <a:spcAft>
                <a:spcPts val="0"/>
              </a:spcAft>
              <a:buNone/>
            </a:pPr>
            <a:r>
              <a:t/>
            </a:r>
            <a:endParaRPr b="1" sz="1800">
              <a:solidFill>
                <a:srgbClr val="AF1C3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7"/>
          <p:cNvSpPr txBox="1"/>
          <p:nvPr/>
        </p:nvSpPr>
        <p:spPr>
          <a:xfrm>
            <a:off x="2432675" y="538525"/>
            <a:ext cx="6183900" cy="437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600">
                <a:solidFill>
                  <a:srgbClr val="AF1C3B"/>
                </a:solidFill>
              </a:rPr>
              <a:t>S</a:t>
            </a:r>
            <a:r>
              <a:rPr b="1" i="0" lang="en-GB" sz="2600" u="none" cap="none" strike="noStrike">
                <a:solidFill>
                  <a:srgbClr val="AF1C3B"/>
                </a:solidFill>
                <a:latin typeface="Arial"/>
                <a:ea typeface="Arial"/>
                <a:cs typeface="Arial"/>
                <a:sym typeface="Arial"/>
              </a:rPr>
              <a:t>haring our resources</a:t>
            </a:r>
            <a:endParaRPr b="0" i="0" sz="2600" u="none" cap="none" strike="noStrike">
              <a:solidFill>
                <a:srgbClr val="AF1C3B"/>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Housing associations are rooted in place and communities</a:t>
            </a:r>
            <a:endParaRPr b="0" i="0" sz="21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Char char="•"/>
            </a:pPr>
            <a:r>
              <a:rPr lang="en-GB" sz="2100">
                <a:solidFill>
                  <a:srgbClr val="262626"/>
                </a:solidFill>
              </a:rPr>
              <a:t>Health inequality is not random. Reducing poverty matters and makes a real difference </a:t>
            </a:r>
            <a:endParaRPr sz="2100">
              <a:solidFill>
                <a:srgbClr val="262626"/>
              </a:solidFill>
            </a:endParaRPr>
          </a:p>
          <a:p>
            <a:pPr indent="-311150" lvl="0" marL="3429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By sharing our uniq</a:t>
            </a:r>
            <a:r>
              <a:rPr lang="en-GB" sz="2100">
                <a:solidFill>
                  <a:srgbClr val="262626"/>
                </a:solidFill>
              </a:rPr>
              <a:t>ue </a:t>
            </a:r>
            <a:r>
              <a:rPr b="0" i="0" lang="en-GB" sz="2100" u="none" cap="none" strike="noStrike">
                <a:solidFill>
                  <a:srgbClr val="262626"/>
                </a:solidFill>
                <a:latin typeface="Arial"/>
                <a:ea typeface="Arial"/>
                <a:cs typeface="Arial"/>
                <a:sym typeface="Arial"/>
              </a:rPr>
              <a:t>resources, assets and local insight we can amplify the efforts of our partners </a:t>
            </a:r>
            <a:endParaRPr b="0" i="0" sz="21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Font typeface="Arial"/>
              <a:buChar char="•"/>
            </a:pPr>
            <a:r>
              <a:rPr lang="en-GB" sz="2100">
                <a:solidFill>
                  <a:srgbClr val="262626"/>
                </a:solidFill>
              </a:rPr>
              <a:t>We can support health and social care partners to increase their reach to communities and improve outcomes for individuals </a:t>
            </a:r>
            <a:endParaRPr sz="2100">
              <a:solidFill>
                <a:srgbClr val="262626"/>
              </a:solidFill>
            </a:endParaRPr>
          </a:p>
          <a:p>
            <a:pPr indent="0" lvl="0" marL="0" marR="0" rtl="0" algn="l">
              <a:lnSpc>
                <a:spcPct val="100000"/>
              </a:lnSpc>
              <a:spcBef>
                <a:spcPts val="1000"/>
              </a:spcBef>
              <a:spcAft>
                <a:spcPts val="0"/>
              </a:spcAft>
              <a:buClr>
                <a:srgbClr val="000000"/>
              </a:buClr>
              <a:buSzPts val="2400"/>
              <a:buFont typeface="Arial"/>
              <a:buNone/>
            </a:pPr>
            <a:r>
              <a:t/>
            </a:r>
            <a:endParaRPr b="0" i="0" sz="2100" u="none" cap="none" strike="noStrike">
              <a:solidFill>
                <a:srgbClr val="262626"/>
              </a:solidFill>
              <a:latin typeface="Arial"/>
              <a:ea typeface="Arial"/>
              <a:cs typeface="Arial"/>
              <a:sym typeface="Arial"/>
            </a:endParaRPr>
          </a:p>
          <a:p>
            <a:pPr indent="-184150" lvl="0" marL="1257300" marR="0" rtl="0" algn="l">
              <a:lnSpc>
                <a:spcPct val="100000"/>
              </a:lnSpc>
              <a:spcBef>
                <a:spcPts val="1000"/>
              </a:spcBef>
              <a:spcAft>
                <a:spcPts val="0"/>
              </a:spcAft>
              <a:buClr>
                <a:srgbClr val="000000"/>
              </a:buClr>
              <a:buSzPts val="2500"/>
              <a:buFont typeface="Arial"/>
              <a:buNone/>
            </a:pPr>
            <a:r>
              <a:t/>
            </a:r>
            <a:endParaRPr b="0" i="0" sz="2100" u="none" cap="none" strike="noStrike">
              <a:solidFill>
                <a:srgbClr val="262626"/>
              </a:solidFill>
              <a:latin typeface="Arial"/>
              <a:ea typeface="Arial"/>
              <a:cs typeface="Arial"/>
              <a:sym typeface="Arial"/>
            </a:endParaRPr>
          </a:p>
          <a:p>
            <a:pPr indent="0" lvl="0" marL="0" marR="0" rtl="0" algn="ctr">
              <a:lnSpc>
                <a:spcPct val="100000"/>
              </a:lnSpc>
              <a:spcBef>
                <a:spcPts val="1000"/>
              </a:spcBef>
              <a:spcAft>
                <a:spcPts val="0"/>
              </a:spcAft>
              <a:buClr>
                <a:srgbClr val="000000"/>
              </a:buClr>
              <a:buSzPts val="2600"/>
              <a:buFont typeface="Arial"/>
              <a:buNone/>
            </a:pPr>
            <a:r>
              <a:t/>
            </a:r>
            <a:endParaRPr b="0" i="1" sz="2100" u="none" cap="none" strike="noStrike">
              <a:solidFill>
                <a:srgbClr val="262626"/>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600"/>
              <a:buFont typeface="Arial"/>
              <a:buNone/>
            </a:pPr>
            <a:r>
              <a:t/>
            </a:r>
            <a:endParaRPr b="0" i="0" sz="27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2600"/>
              <a:buFont typeface="Arial"/>
              <a:buNone/>
            </a:pPr>
            <a:r>
              <a:t/>
            </a:r>
            <a:endParaRPr b="0" i="0" sz="2700" u="none" cap="none" strike="noStrike">
              <a:solidFill>
                <a:srgbClr val="000000"/>
              </a:solidFill>
              <a:latin typeface="Arial"/>
              <a:ea typeface="Arial"/>
              <a:cs typeface="Arial"/>
              <a:sym typeface="Arial"/>
            </a:endParaRPr>
          </a:p>
        </p:txBody>
      </p:sp>
      <p:sp>
        <p:nvSpPr>
          <p:cNvPr id="52" name="Google Shape;52;p7"/>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AF1C3B"/>
                </a:solidFill>
              </a:rPr>
              <a:t>The impact of housing on health:</a:t>
            </a:r>
            <a:endParaRPr b="1" sz="1800">
              <a:solidFill>
                <a:srgbClr val="AF1C3B"/>
              </a:solidFill>
            </a:endParaRPr>
          </a:p>
        </p:txBody>
      </p:sp>
      <p:pic>
        <p:nvPicPr>
          <p:cNvPr id="53" name="Google Shape;53;p7"/>
          <p:cNvPicPr preferRelativeResize="0"/>
          <p:nvPr/>
        </p:nvPicPr>
        <p:blipFill>
          <a:blip r:embed="rId3">
            <a:alphaModFix/>
          </a:blip>
          <a:stretch>
            <a:fillRect/>
          </a:stretch>
        </p:blipFill>
        <p:spPr>
          <a:xfrm>
            <a:off x="-175850" y="2410875"/>
            <a:ext cx="2989350" cy="298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8"/>
          <p:cNvSpPr txBox="1"/>
          <p:nvPr/>
        </p:nvSpPr>
        <p:spPr>
          <a:xfrm>
            <a:off x="315075" y="585425"/>
            <a:ext cx="8156700" cy="340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262626"/>
                </a:solidFill>
                <a:latin typeface="Arial"/>
                <a:ea typeface="Arial"/>
                <a:cs typeface="Arial"/>
                <a:sym typeface="Arial"/>
              </a:rPr>
              <a:t>Example: increasing vaccine take up in</a:t>
            </a:r>
            <a:br>
              <a:rPr b="1" lang="en-GB" sz="2600">
                <a:solidFill>
                  <a:srgbClr val="262626"/>
                </a:solidFill>
              </a:rPr>
            </a:br>
            <a:r>
              <a:rPr b="1" i="0" lang="en-GB" sz="2600" u="none" cap="none" strike="noStrike">
                <a:solidFill>
                  <a:srgbClr val="262626"/>
                </a:solidFill>
                <a:latin typeface="Arial"/>
                <a:ea typeface="Arial"/>
                <a:cs typeface="Arial"/>
                <a:sym typeface="Arial"/>
              </a:rPr>
              <a:t>Butetown, Cardiff, June 2021</a:t>
            </a:r>
            <a:endParaRPr b="0" i="0" sz="14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Ethnically diverse area, high levels of deprivation</a:t>
            </a:r>
            <a:endParaRPr b="0" i="0" sz="21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Concern about lower take-up of vaccine amongst residents</a:t>
            </a:r>
            <a:endParaRPr b="0" i="0" sz="21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Partnership with </a:t>
            </a:r>
            <a:r>
              <a:rPr b="0" i="1" lang="en-GB" sz="2100" u="none" cap="none" strike="noStrike">
                <a:solidFill>
                  <a:srgbClr val="262626"/>
                </a:solidFill>
                <a:latin typeface="Arial"/>
                <a:ea typeface="Arial"/>
                <a:cs typeface="Arial"/>
                <a:sym typeface="Arial"/>
              </a:rPr>
              <a:t>Muslim Doctors Cymru</a:t>
            </a:r>
            <a:r>
              <a:rPr b="0" i="0" lang="en-GB" sz="2100" u="none" cap="none" strike="noStrike">
                <a:solidFill>
                  <a:srgbClr val="262626"/>
                </a:solidFill>
                <a:latin typeface="Arial"/>
                <a:ea typeface="Arial"/>
                <a:cs typeface="Arial"/>
                <a:sym typeface="Arial"/>
              </a:rPr>
              <a:t> and local community leaders to deliver a local drop-in vaccine session </a:t>
            </a:r>
            <a:endParaRPr b="0" i="0" sz="21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3 local HA supported through appropriate local space, staff, communication channels with residents, supporting logistics i.e.: booking system</a:t>
            </a:r>
            <a:endParaRPr b="0" i="0" sz="2100" u="none" cap="none" strike="noStrike">
              <a:solidFill>
                <a:srgbClr val="262626"/>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600"/>
              <a:buFont typeface="Arial"/>
              <a:buNone/>
            </a:pPr>
            <a:r>
              <a:t/>
            </a:r>
            <a:endParaRPr b="0" i="0" sz="2700" u="none" cap="none" strike="noStrike">
              <a:solidFill>
                <a:srgbClr val="262626"/>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2600"/>
              <a:buFont typeface="Arial"/>
              <a:buNone/>
            </a:pPr>
            <a:r>
              <a:t/>
            </a:r>
            <a:endParaRPr b="0" i="0" sz="2700" u="none" cap="none" strike="noStrike">
              <a:solidFill>
                <a:srgbClr val="262626"/>
              </a:solidFill>
              <a:latin typeface="Arial"/>
              <a:ea typeface="Arial"/>
              <a:cs typeface="Arial"/>
              <a:sym typeface="Arial"/>
            </a:endParaRPr>
          </a:p>
        </p:txBody>
      </p:sp>
      <p:sp>
        <p:nvSpPr>
          <p:cNvPr id="60" name="Google Shape;60;p8"/>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AF1C3B"/>
                </a:solidFill>
              </a:rPr>
              <a:t>Health and housing partnerships</a:t>
            </a:r>
            <a:endParaRPr b="1" i="0" sz="1300" u="none" cap="none" strike="noStrike">
              <a:solidFill>
                <a:srgbClr val="26262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HC - Content Slide">
  <a:themeElements>
    <a:clrScheme name="CHC Colours">
      <a:dk1>
        <a:srgbClr val="000000"/>
      </a:dk1>
      <a:lt1>
        <a:srgbClr val="FFFFFF"/>
      </a:lt1>
      <a:dk2>
        <a:srgbClr val="000000"/>
      </a:dk2>
      <a:lt2>
        <a:srgbClr val="EEECE1"/>
      </a:lt2>
      <a:accent1>
        <a:srgbClr val="000000"/>
      </a:accent1>
      <a:accent2>
        <a:srgbClr val="AF1C3B"/>
      </a:accent2>
      <a:accent3>
        <a:srgbClr val="FFFFFF"/>
      </a:accent3>
      <a:accent4>
        <a:srgbClr val="000000"/>
      </a:accent4>
      <a:accent5>
        <a:srgbClr val="AF1C3B"/>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