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Lst>
  <p:sldSz cy="5143500" cx="9144000"/>
  <p:notesSz cx="6797675" cy="9928225"/>
  <p:embeddedFontLst>
    <p:embeddedFont>
      <p:font typeface="Arial Black"/>
      <p:regular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3096">
          <p15:clr>
            <a:srgbClr val="A4A3A4"/>
          </p15:clr>
        </p15:guide>
        <p15:guide id="3" pos="277">
          <p15:clr>
            <a:srgbClr val="A4A3A4"/>
          </p15:clr>
        </p15:guide>
        <p15:guide id="4" pos="54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3096" orient="horz"/>
        <p:guide pos="277"/>
        <p:guide pos="549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penSans-regular.fntdata"/><Relationship Id="rId12"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411"/>
          </a:xfrm>
          <a:prstGeom prst="rect">
            <a:avLst/>
          </a:prstGeom>
          <a:noFill/>
          <a:ln>
            <a:noFill/>
          </a:ln>
        </p:spPr>
        <p:txBody>
          <a:bodyPr anchorCtr="0" anchor="t"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411"/>
          </a:xfrm>
          <a:prstGeom prst="rect">
            <a:avLst/>
          </a:prstGeom>
          <a:noFill/>
          <a:ln>
            <a:noFill/>
          </a:ln>
        </p:spPr>
        <p:txBody>
          <a:bodyPr anchorCtr="0" anchor="t" bIns="46550" lIns="93150" spcFirstLastPara="1" rIns="93150" wrap="square" tIns="465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6411"/>
          </a:xfrm>
          <a:prstGeom prst="rect">
            <a:avLst/>
          </a:prstGeom>
          <a:noFill/>
          <a:ln>
            <a:noFill/>
          </a:ln>
        </p:spPr>
        <p:txBody>
          <a:bodyPr anchorCtr="0" anchor="b"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 name="Google Shape;17;p1: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18" name="Google Shape;18;p1: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p2: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25" name="Google Shape;25;p2: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3: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34" name="Google Shape;34;p3: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4: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43" name="Google Shape;43;p4: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5: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50" name="Google Shape;50;p5: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6:notes"/>
          <p:cNvSpPr txBox="1"/>
          <p:nvPr>
            <p:ph idx="1" type="body"/>
          </p:nvPr>
        </p:nvSpPr>
        <p:spPr>
          <a:xfrm>
            <a:off x="679768" y="4715907"/>
            <a:ext cx="5438140" cy="4467701"/>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59" name="Google Shape;59;p6:notes"/>
          <p:cNvSpPr txBox="1"/>
          <p:nvPr>
            <p:ph idx="12" type="sldNum"/>
          </p:nvPr>
        </p:nvSpPr>
        <p:spPr>
          <a:xfrm>
            <a:off x="3850443" y="9430091"/>
            <a:ext cx="2945659" cy="496411"/>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C - Cover Slide" showMasterSp="0">
  <p:cSld name="CHC - Cover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664616" y="2133012"/>
            <a:ext cx="7651800" cy="168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22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220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3923928" y="195486"/>
            <a:ext cx="4840500" cy="270000"/>
          </a:xfrm>
          <a:prstGeom prst="rect">
            <a:avLst/>
          </a:prstGeom>
          <a:noFill/>
          <a:ln>
            <a:noFill/>
          </a:ln>
        </p:spPr>
        <p:txBody>
          <a:bodyPr anchorCtr="0" anchor="t" bIns="45700" lIns="91425" spcFirstLastPara="1" rIns="91425" wrap="square" tIns="45700">
            <a:noAutofit/>
          </a:bodyPr>
          <a:lstStyle>
            <a:lvl1pPr lvl="0" marR="0" rtl="0" algn="l">
              <a:lnSpc>
                <a:spcPct val="146666"/>
              </a:lnSpc>
              <a:spcBef>
                <a:spcPts val="0"/>
              </a:spcBef>
              <a:spcAft>
                <a:spcPts val="0"/>
              </a:spcAft>
              <a:buClr>
                <a:schemeClr val="accent2"/>
              </a:buClr>
              <a:buSzPts val="1500"/>
              <a:buFont typeface="Arial"/>
              <a:buNone/>
              <a:defRPr b="1" i="0" sz="1500" u="none" cap="none" strike="noStrike">
                <a:solidFill>
                  <a:schemeClr val="accent2"/>
                </a:solidFill>
                <a:latin typeface="Arial"/>
                <a:ea typeface="Arial"/>
                <a:cs typeface="Arial"/>
                <a:sym typeface="Arial"/>
              </a:defRPr>
            </a:lvl1pPr>
            <a:lvl2pPr lvl="1" marR="0" rtl="0" algn="l">
              <a:lnSpc>
                <a:spcPct val="146666"/>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4pPr>
            <a:lvl5pPr lvl="4" marR="0" rtl="0" algn="l">
              <a:lnSpc>
                <a:spcPct val="146666"/>
              </a:lnSpc>
              <a:spcBef>
                <a:spcPts val="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611560" y="1059582"/>
            <a:ext cx="7776900" cy="810000"/>
          </a:xfrm>
          <a:prstGeom prst="rect">
            <a:avLst/>
          </a:prstGeom>
          <a:noFill/>
          <a:ln>
            <a:noFill/>
          </a:ln>
        </p:spPr>
        <p:txBody>
          <a:bodyPr anchorCtr="0" anchor="t" bIns="45700" lIns="0" spcFirstLastPara="1" rIns="91425" wrap="square" tIns="0">
            <a:normAutofit fontScale="85000" lnSpcReduction="20000"/>
          </a:bodyPr>
          <a:lstStyle/>
          <a:p>
            <a:pPr indent="0" lvl="0" marL="0" marR="0" rtl="0" algn="l">
              <a:lnSpc>
                <a:spcPct val="84000"/>
              </a:lnSpc>
              <a:spcBef>
                <a:spcPts val="0"/>
              </a:spcBef>
              <a:spcAft>
                <a:spcPts val="0"/>
              </a:spcAft>
              <a:buClr>
                <a:schemeClr val="accent5"/>
              </a:buClr>
              <a:buSzPct val="100000"/>
              <a:buFont typeface="Arial Black"/>
              <a:buNone/>
            </a:pPr>
            <a:r>
              <a:rPr b="0" i="0" lang="en-GB" sz="5000" u="none" cap="none" strike="noStrike">
                <a:solidFill>
                  <a:schemeClr val="accent5"/>
                </a:solidFill>
                <a:latin typeface="Arial Black"/>
                <a:ea typeface="Arial Black"/>
                <a:cs typeface="Arial Black"/>
                <a:sym typeface="Arial Black"/>
              </a:rPr>
              <a:t>HEADING</a:t>
            </a:r>
            <a:br>
              <a:rPr b="0" i="0" lang="en-GB" sz="1000" u="none" cap="none" strike="noStrike">
                <a:solidFill>
                  <a:schemeClr val="accent5"/>
                </a:solidFill>
                <a:latin typeface="Arial Black"/>
                <a:ea typeface="Arial Black"/>
                <a:cs typeface="Arial Black"/>
                <a:sym typeface="Arial Black"/>
              </a:rPr>
            </a:br>
            <a:r>
              <a:rPr b="0" i="0" lang="en-GB" sz="3500" u="none" cap="none" strike="noStrike">
                <a:solidFill>
                  <a:schemeClr val="accent5"/>
                </a:solidFill>
                <a:latin typeface="Arial Black"/>
                <a:ea typeface="Arial Black"/>
                <a:cs typeface="Arial Black"/>
                <a:sym typeface="Arial Black"/>
              </a:rPr>
              <a:t>(Using Text)</a:t>
            </a:r>
            <a:endParaRPr b="0" i="0" sz="3500" u="none" cap="none" strike="noStrike">
              <a:solidFill>
                <a:schemeClr val="accent5"/>
              </a:solidFill>
              <a:latin typeface="Arial Black"/>
              <a:ea typeface="Arial Black"/>
              <a:cs typeface="Arial Black"/>
              <a:sym typeface="Arial Black"/>
            </a:endParaRPr>
          </a:p>
        </p:txBody>
      </p:sp>
      <p:sp>
        <p:nvSpPr>
          <p:cNvPr id="11" name="Google Shape;11;p1"/>
          <p:cNvSpPr txBox="1"/>
          <p:nvPr/>
        </p:nvSpPr>
        <p:spPr>
          <a:xfrm>
            <a:off x="611560" y="1977684"/>
            <a:ext cx="7776900" cy="2376300"/>
          </a:xfrm>
          <a:prstGeom prst="rect">
            <a:avLst/>
          </a:prstGeom>
          <a:noFill/>
          <a:ln>
            <a:noFill/>
          </a:ln>
        </p:spPr>
        <p:txBody>
          <a:bodyPr anchorCtr="0" anchor="t" bIns="45700" lIns="0" spcFirstLastPara="1" rIns="91425" wrap="square" tIns="0">
            <a:normAutofit fontScale="92500"/>
          </a:bodyPr>
          <a:lstStyle/>
          <a:p>
            <a:pPr indent="0" lvl="0" marL="0" marR="0" rtl="0" algn="l">
              <a:lnSpc>
                <a:spcPct val="120000"/>
              </a:lnSpc>
              <a:spcBef>
                <a:spcPts val="0"/>
              </a:spcBef>
              <a:spcAft>
                <a:spcPts val="0"/>
              </a:spcAft>
              <a:buClr>
                <a:srgbClr val="262626"/>
              </a:buClr>
              <a:buSzPct val="100000"/>
              <a:buFont typeface="Open Sans"/>
              <a:buNone/>
            </a:pPr>
            <a:r>
              <a:rPr b="0" i="0" lang="en-GB" sz="2500" u="none" cap="none" strike="noStrike">
                <a:solidFill>
                  <a:srgbClr val="262626"/>
                </a:solidFill>
                <a:latin typeface="Open Sans"/>
                <a:ea typeface="Open Sans"/>
                <a:cs typeface="Open Sans"/>
                <a:sym typeface="Open Sans"/>
              </a:rPr>
              <a:t>Paragraph Text – ‘How you shape your page is up to you, but if you want to ensure that everyone can easily view the text on the screen you are presenting on, try and get it as close to size 25pt as possible.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lt1"/>
              </a:buClr>
              <a:buSzPct val="100000"/>
              <a:buFont typeface="Arial"/>
              <a:buNone/>
            </a:pPr>
            <a:r>
              <a:t/>
            </a:r>
            <a:endParaRPr b="0" i="0" sz="2500" u="none" cap="none" strike="noStrike">
              <a:solidFill>
                <a:srgbClr val="262626"/>
              </a:solidFill>
              <a:latin typeface="Open Sans"/>
              <a:ea typeface="Open Sans"/>
              <a:cs typeface="Open Sans"/>
              <a:sym typeface="Open Sans"/>
            </a:endParaRPr>
          </a:p>
          <a:p>
            <a:pPr indent="0" lvl="0" marL="0" marR="0" rtl="0" algn="l">
              <a:lnSpc>
                <a:spcPct val="120000"/>
              </a:lnSpc>
              <a:spcBef>
                <a:spcPts val="0"/>
              </a:spcBef>
              <a:spcAft>
                <a:spcPts val="0"/>
              </a:spcAft>
              <a:buClr>
                <a:srgbClr val="262626"/>
              </a:buClr>
              <a:buSzPct val="100000"/>
              <a:buFont typeface="Open Sans"/>
              <a:buNone/>
            </a:pPr>
            <a:r>
              <a:rPr b="0" i="0" lang="en-GB" sz="1500" u="none" cap="none" strike="noStrike">
                <a:solidFill>
                  <a:srgbClr val="262626"/>
                </a:solidFill>
                <a:latin typeface="Open Sans"/>
                <a:ea typeface="Open Sans"/>
                <a:cs typeface="Open Sans"/>
                <a:sym typeface="Open Sans"/>
              </a:rPr>
              <a:t>Font: Myriad Pro</a:t>
            </a:r>
            <a:endParaRPr b="0" i="0" sz="1500" u="none" cap="none" strike="noStrike">
              <a:solidFill>
                <a:srgbClr val="262626"/>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492841" y="938262"/>
            <a:ext cx="7651800" cy="16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1000"/>
              </a:spcAft>
              <a:buClr>
                <a:schemeClr val="lt1"/>
              </a:buClr>
              <a:buSzPct val="125986"/>
              <a:buFont typeface="Arial"/>
              <a:buNone/>
            </a:pPr>
            <a:r>
              <a:rPr b="0" lang="en-GB" sz="4900">
                <a:solidFill>
                  <a:srgbClr val="AF1C3B"/>
                </a:solidFill>
                <a:latin typeface="Arial Black"/>
                <a:ea typeface="Arial Black"/>
                <a:cs typeface="Arial Black"/>
                <a:sym typeface="Arial Black"/>
              </a:rPr>
              <a:t>Partneriaethau iechyd a thai</a:t>
            </a:r>
            <a:endParaRPr>
              <a:solidFill>
                <a:srgbClr val="AF1C3B"/>
              </a:solidFill>
            </a:endParaRPr>
          </a:p>
        </p:txBody>
      </p:sp>
      <p:sp>
        <p:nvSpPr>
          <p:cNvPr id="21" name="Google Shape;21;p3"/>
          <p:cNvSpPr txBox="1"/>
          <p:nvPr/>
        </p:nvSpPr>
        <p:spPr>
          <a:xfrm>
            <a:off x="531875" y="2920450"/>
            <a:ext cx="4177500" cy="109584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chemeClr val="lt1"/>
              </a:buClr>
              <a:buSzPts val="5556"/>
              <a:buFont typeface="Arial"/>
              <a:buNone/>
            </a:pPr>
            <a:r>
              <a:rPr b="0" i="0" lang="en-GB" sz="3100" u="none" cap="none" strike="noStrike">
                <a:solidFill>
                  <a:srgbClr val="F59F1F"/>
                </a:solidFill>
                <a:latin typeface="Arial Black"/>
                <a:ea typeface="Arial Black"/>
                <a:cs typeface="Arial Black"/>
                <a:sym typeface="Arial Black"/>
              </a:rPr>
              <a:t>[Enw]</a:t>
            </a:r>
            <a:br>
              <a:rPr b="1" i="0" lang="en-GB" sz="3100" u="none" cap="none" strike="noStrike">
                <a:solidFill>
                  <a:schemeClr val="lt1"/>
                </a:solidFill>
                <a:latin typeface="Arial Black"/>
                <a:ea typeface="Arial Black"/>
                <a:cs typeface="Arial Black"/>
                <a:sym typeface="Arial Black"/>
              </a:rPr>
            </a:br>
            <a:r>
              <a:rPr b="0" i="1" lang="en-GB" sz="1987" u="none" cap="none" strike="noStrike">
                <a:solidFill>
                  <a:srgbClr val="262626"/>
                </a:solidFill>
                <a:latin typeface="Arial"/>
                <a:ea typeface="Arial"/>
                <a:cs typeface="Arial"/>
                <a:sym typeface="Arial"/>
              </a:rPr>
              <a:t>[Teitl swydd / sefydliad]</a:t>
            </a:r>
            <a:endParaRPr b="0" i="0" sz="1400" u="none" cap="none" strike="noStrike">
              <a:solidFill>
                <a:srgbClr val="26262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pic>
        <p:nvPicPr>
          <p:cNvPr id="28" name="Google Shape;28;p4"/>
          <p:cNvPicPr preferRelativeResize="0"/>
          <p:nvPr/>
        </p:nvPicPr>
        <p:blipFill rotWithShape="1">
          <a:blip r:embed="rId3">
            <a:alphaModFix/>
          </a:blip>
          <a:srcRect b="0" l="0" r="0" t="0"/>
          <a:stretch/>
        </p:blipFill>
        <p:spPr>
          <a:xfrm>
            <a:off x="5234150" y="695550"/>
            <a:ext cx="3065775" cy="2948699"/>
          </a:xfrm>
          <a:prstGeom prst="rect">
            <a:avLst/>
          </a:prstGeom>
          <a:noFill/>
          <a:ln>
            <a:noFill/>
          </a:ln>
        </p:spPr>
      </p:pic>
      <p:pic>
        <p:nvPicPr>
          <p:cNvPr id="29" name="Google Shape;29;p4"/>
          <p:cNvPicPr preferRelativeResize="0"/>
          <p:nvPr/>
        </p:nvPicPr>
        <p:blipFill rotWithShape="1">
          <a:blip r:embed="rId4">
            <a:alphaModFix/>
          </a:blip>
          <a:srcRect b="0" l="0" r="0" t="0"/>
          <a:stretch/>
        </p:blipFill>
        <p:spPr>
          <a:xfrm>
            <a:off x="6791550" y="2319028"/>
            <a:ext cx="2067174" cy="2014700"/>
          </a:xfrm>
          <a:prstGeom prst="rect">
            <a:avLst/>
          </a:prstGeom>
          <a:noFill/>
          <a:ln>
            <a:noFill/>
          </a:ln>
        </p:spPr>
      </p:pic>
      <p:sp>
        <p:nvSpPr>
          <p:cNvPr id="30" name="Google Shape;30;p4"/>
          <p:cNvSpPr txBox="1"/>
          <p:nvPr/>
        </p:nvSpPr>
        <p:spPr>
          <a:xfrm>
            <a:off x="439750" y="933225"/>
            <a:ext cx="47943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3200" u="none" cap="none" strike="noStrike">
                <a:solidFill>
                  <a:srgbClr val="AF1C3B"/>
                </a:solidFill>
                <a:latin typeface="Arial"/>
                <a:ea typeface="Arial"/>
                <a:cs typeface="Arial"/>
                <a:sym typeface="Arial"/>
              </a:rPr>
              <a:t>Effaith</a:t>
            </a:r>
            <a:endParaRPr b="0" i="0" sz="1600" u="none" cap="none" strike="noStrike">
              <a:solidFill>
                <a:srgbClr val="AF1C3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effaith cartrefi da ar ganlyniadau iechyd </a:t>
            </a:r>
            <a:endParaRPr b="0" i="0" sz="2400" u="none" cap="none" strike="noStrike">
              <a:solidFill>
                <a:srgbClr val="262626"/>
              </a:solidFill>
              <a:latin typeface="Arial"/>
              <a:ea typeface="Arial"/>
              <a:cs typeface="Arial"/>
              <a:sym typeface="Arial"/>
            </a:endParaRPr>
          </a:p>
          <a:p>
            <a:pPr indent="0" lvl="0" marL="50800" marR="0" rtl="0" algn="l">
              <a:lnSpc>
                <a:spcPct val="100000"/>
              </a:lnSpc>
              <a:spcBef>
                <a:spcPts val="0"/>
              </a:spcBef>
              <a:spcAft>
                <a:spcPts val="0"/>
              </a:spcAft>
              <a:buNone/>
            </a:pPr>
            <a:r>
              <a:t/>
            </a:r>
            <a:endParaRPr b="0" i="0" sz="24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ystyried sut y gallem barhau i gryfhau’r partneriaethau hyn</a:t>
            </a:r>
            <a:endParaRPr b="0" i="0" sz="2400" u="none" cap="none" strike="noStrike">
              <a:solidFill>
                <a:srgbClr val="26262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3">
            <a:alphaModFix/>
          </a:blip>
          <a:srcRect b="0" l="0" r="0" t="0"/>
          <a:stretch/>
        </p:blipFill>
        <p:spPr>
          <a:xfrm>
            <a:off x="6845300" y="3344975"/>
            <a:ext cx="2298701" cy="2298701"/>
          </a:xfrm>
          <a:prstGeom prst="rect">
            <a:avLst/>
          </a:prstGeom>
          <a:noFill/>
          <a:ln>
            <a:noFill/>
          </a:ln>
        </p:spPr>
      </p:pic>
      <p:sp>
        <p:nvSpPr>
          <p:cNvPr id="37" name="Google Shape;37;p5"/>
          <p:cNvSpPr txBox="1"/>
          <p:nvPr/>
        </p:nvSpPr>
        <p:spPr>
          <a:xfrm>
            <a:off x="315075" y="538525"/>
            <a:ext cx="8218800" cy="29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AF1C3B"/>
                </a:solidFill>
                <a:latin typeface="Arial"/>
                <a:ea typeface="Arial"/>
                <a:cs typeface="Arial"/>
                <a:sym typeface="Arial"/>
              </a:rPr>
              <a:t>Cartref a gwasanaethau</a:t>
            </a:r>
            <a:endParaRPr b="0" i="0" sz="1400" u="none" cap="none" strike="noStrike">
              <a:solidFill>
                <a:srgbClr val="AF1C3B"/>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latin typeface="Arial"/>
                <a:ea typeface="Arial"/>
                <a:cs typeface="Arial"/>
                <a:sym typeface="Arial"/>
              </a:rPr>
              <a:t>Mae cartref ansawdd da yn gwella iechyd pobl  </a:t>
            </a:r>
            <a:endParaRPr b="1" i="0" sz="12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Mae pobl mewn cartrefi heb yr addasiadau angenrheidiol rhwng 1.5 a 2.8 gwaith yn fwy tebygol o ddioddef codwm na rhai lle mae ymyriadau wedi eu gosod</a:t>
            </a:r>
            <a:endParaRPr b="0" i="0" sz="20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39% yn llai o dderbyniadau ysbyty ar gyfer cyflyrau cardioresbiradol ac anafiadau mewn rhai sydd â thai wedi eu huwchraddio  </a:t>
            </a:r>
            <a:endParaRPr b="0" i="0" sz="2000" u="none" cap="none" strike="noStrike">
              <a:solidFill>
                <a:srgbClr val="262626"/>
              </a:solidFill>
              <a:latin typeface="Arial"/>
              <a:ea typeface="Arial"/>
              <a:cs typeface="Arial"/>
              <a:sym typeface="Arial"/>
            </a:endParaRPr>
          </a:p>
        </p:txBody>
      </p:sp>
      <p:sp>
        <p:nvSpPr>
          <p:cNvPr id="38" name="Google Shape;38;p5"/>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p:txBody>
      </p:sp>
      <p:sp>
        <p:nvSpPr>
          <p:cNvPr id="39" name="Google Shape;39;p5"/>
          <p:cNvSpPr txBox="1"/>
          <p:nvPr/>
        </p:nvSpPr>
        <p:spPr>
          <a:xfrm>
            <a:off x="315075" y="3452700"/>
            <a:ext cx="6336000" cy="1462200"/>
          </a:xfrm>
          <a:prstGeom prst="rect">
            <a:avLst/>
          </a:prstGeom>
          <a:noFill/>
          <a:ln>
            <a:noFill/>
          </a:ln>
        </p:spPr>
        <p:txBody>
          <a:bodyPr anchorCtr="0" anchor="t" bIns="91425" lIns="91425" spcFirstLastPara="1" rIns="91425" wrap="square" tIns="91425">
            <a:spAutoFit/>
          </a:bodyPr>
          <a:lstStyle/>
          <a:p>
            <a:pPr indent="-323850" lvl="0" marL="342900" rtl="0" algn="l">
              <a:spcBef>
                <a:spcPts val="1000"/>
              </a:spcBef>
              <a:spcAft>
                <a:spcPts val="0"/>
              </a:spcAft>
              <a:buClr>
                <a:srgbClr val="262626"/>
              </a:buClr>
              <a:buSzPts val="2300"/>
              <a:buChar char="•"/>
            </a:pPr>
            <a:r>
              <a:rPr lang="en-GB" sz="2000">
                <a:solidFill>
                  <a:srgbClr val="262626"/>
                </a:solidFill>
              </a:rPr>
              <a:t>3.9% yn llai o ymweliadau i feddygon teulu ar gyfer cyflyrau anadlol ar gyfer rhai sydd wedi derbyn gwelliannau effeithiolrwydd ynni cartref (o gymharu â chynnydd o 9.8% yn y grŵp rheoli)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6"/>
          <p:cNvSpPr txBox="1"/>
          <p:nvPr/>
        </p:nvSpPr>
        <p:spPr>
          <a:xfrm>
            <a:off x="315075" y="536575"/>
            <a:ext cx="8411400" cy="4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600"/>
              <a:buFont typeface="Arial"/>
              <a:buNone/>
            </a:pPr>
            <a:r>
              <a:rPr b="1" i="0" lang="en-GB" sz="2600" u="none" cap="none" strike="noStrike">
                <a:solidFill>
                  <a:srgbClr val="AF1C3B"/>
                </a:solidFill>
                <a:latin typeface="Arial"/>
                <a:ea typeface="Arial"/>
                <a:cs typeface="Arial"/>
                <a:sym typeface="Arial"/>
              </a:rPr>
              <a:t>Cartref a gwasanaethau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latin typeface="Arial"/>
                <a:ea typeface="Arial"/>
                <a:cs typeface="Arial"/>
                <a:sym typeface="Arial"/>
              </a:rPr>
              <a:t>Mae cartref ansawdd da yn arbed arian i’r GIG </a:t>
            </a:r>
            <a:endParaRPr b="1" i="0" sz="2200" u="none" cap="none" strike="noStrike">
              <a:solidFill>
                <a:srgbClr val="262626"/>
              </a:solidFill>
              <a:latin typeface="Arial"/>
              <a:ea typeface="Arial"/>
              <a:cs typeface="Arial"/>
              <a:sym typeface="Arial"/>
            </a:endParaRPr>
          </a:p>
          <a:p>
            <a:pPr indent="-298450" lvl="0" marL="342900" marR="0" rtl="0" algn="l">
              <a:lnSpc>
                <a:spcPct val="100000"/>
              </a:lnSpc>
              <a:spcBef>
                <a:spcPts val="1000"/>
              </a:spcBef>
              <a:spcAft>
                <a:spcPts val="0"/>
              </a:spcAft>
              <a:buClr>
                <a:srgbClr val="262626"/>
              </a:buClr>
              <a:buSzPts val="1900"/>
              <a:buFont typeface="Arial"/>
              <a:buChar char="•"/>
            </a:pPr>
            <a:r>
              <a:rPr b="0" i="0" lang="en-GB" sz="1800" u="none" cap="none" strike="noStrike">
                <a:solidFill>
                  <a:srgbClr val="262626"/>
                </a:solidFill>
                <a:latin typeface="Arial"/>
                <a:ea typeface="Arial"/>
                <a:cs typeface="Arial"/>
                <a:sym typeface="Arial"/>
              </a:rPr>
              <a:t>Mae tai gwael yn costio £95m/blwyddyn i’r GIG yng Nghymru mewn costau triniaeth</a:t>
            </a:r>
            <a:endParaRPr/>
          </a:p>
          <a:p>
            <a:pPr indent="-298450" lvl="0" marL="342900" marR="0" rtl="0" algn="l">
              <a:lnSpc>
                <a:spcPct val="100000"/>
              </a:lnSpc>
              <a:spcBef>
                <a:spcPts val="1000"/>
              </a:spcBef>
              <a:spcAft>
                <a:spcPts val="0"/>
              </a:spcAft>
              <a:buClr>
                <a:srgbClr val="262626"/>
              </a:buClr>
              <a:buSzPts val="1900"/>
              <a:buFont typeface="Arial"/>
              <a:buChar char="•"/>
            </a:pPr>
            <a:r>
              <a:rPr b="0" i="0" lang="en-GB" sz="1800" u="none" cap="none" strike="noStrike">
                <a:solidFill>
                  <a:srgbClr val="262626"/>
                </a:solidFill>
                <a:latin typeface="Arial"/>
                <a:ea typeface="Arial"/>
                <a:cs typeface="Arial"/>
                <a:sym typeface="Arial"/>
              </a:rPr>
              <a:t>Ar gyfer pob person sy’n byw mewn safleoedd tai â gofal, roedd y budd ariannol i’r GIG tua £2,000 fesul person y flwyddyn</a:t>
            </a:r>
            <a:endParaRPr/>
          </a:p>
          <a:p>
            <a:pPr indent="-298450" lvl="0" marL="342900" marR="0" rtl="0" algn="l">
              <a:lnSpc>
                <a:spcPct val="100000"/>
              </a:lnSpc>
              <a:spcBef>
                <a:spcPts val="1000"/>
              </a:spcBef>
              <a:spcAft>
                <a:spcPts val="0"/>
              </a:spcAft>
              <a:buClr>
                <a:srgbClr val="262626"/>
              </a:buClr>
              <a:buSzPts val="1900"/>
              <a:buFont typeface="Arial"/>
              <a:buChar char="•"/>
            </a:pPr>
            <a:r>
              <a:rPr b="0" i="0" lang="en-GB" sz="1800" u="none" cap="none" strike="noStrike">
                <a:solidFill>
                  <a:srgbClr val="262626"/>
                </a:solidFill>
                <a:latin typeface="Arial"/>
                <a:ea typeface="Arial"/>
                <a:cs typeface="Arial"/>
                <a:sym typeface="Arial"/>
              </a:rPr>
              <a:t>Am bob £1 a werir ar addasiadau, cyn rhyddhau o ysbyty, mae arbediad o £7.50 ar gyfer iechyd a gofal cymdeithasol</a:t>
            </a:r>
            <a:endParaRPr/>
          </a:p>
          <a:p>
            <a:pPr indent="-298450" lvl="0" marL="342900" marR="0" rtl="0" algn="l">
              <a:lnSpc>
                <a:spcPct val="100000"/>
              </a:lnSpc>
              <a:spcBef>
                <a:spcPts val="1000"/>
              </a:spcBef>
              <a:spcAft>
                <a:spcPts val="0"/>
              </a:spcAft>
              <a:buClr>
                <a:srgbClr val="262626"/>
              </a:buClr>
              <a:buSzPts val="1900"/>
              <a:buFont typeface="Arial"/>
              <a:buChar char="•"/>
            </a:pPr>
            <a:r>
              <a:rPr b="0" i="0" lang="en-GB" sz="1800" u="none" cap="none" strike="noStrike">
                <a:solidFill>
                  <a:srgbClr val="262626"/>
                </a:solidFill>
                <a:latin typeface="Arial"/>
                <a:ea typeface="Arial"/>
                <a:cs typeface="Arial"/>
                <a:sym typeface="Arial"/>
              </a:rPr>
              <a:t>Gall atal digartefedd arwain at arbedion o tua £9,266 y person o gymharu â gadael i ddigartrefedd barhau am 12 mis </a:t>
            </a:r>
            <a:endParaRPr/>
          </a:p>
          <a:p>
            <a:pPr indent="-298450" lvl="0" marL="342900" marR="0" rtl="0" algn="l">
              <a:lnSpc>
                <a:spcPct val="100000"/>
              </a:lnSpc>
              <a:spcBef>
                <a:spcPts val="1000"/>
              </a:spcBef>
              <a:spcAft>
                <a:spcPts val="1000"/>
              </a:spcAft>
              <a:buClr>
                <a:srgbClr val="262626"/>
              </a:buClr>
              <a:buSzPts val="1900"/>
              <a:buFont typeface="Arial"/>
              <a:buChar char="•"/>
            </a:pPr>
            <a:r>
              <a:rPr b="0" i="0" lang="en-GB" sz="1800" u="none" cap="none" strike="noStrike">
                <a:solidFill>
                  <a:srgbClr val="262626"/>
                </a:solidFill>
                <a:latin typeface="Arial"/>
                <a:ea typeface="Arial"/>
                <a:cs typeface="Arial"/>
                <a:sym typeface="Arial"/>
              </a:rPr>
              <a:t>Rydym yn talu am ofal argyfwng yn hytrach nag atal. O’r 50%+ o gyllideb Llywodraeth Cymru a ddyrannwyd i iechyd, cyfeirir 74% at wasanaethau dwys</a:t>
            </a:r>
            <a:endParaRPr b="0" i="0" sz="1800" u="none" cap="none" strike="noStrike">
              <a:solidFill>
                <a:srgbClr val="262626"/>
              </a:solidFill>
              <a:latin typeface="Arial"/>
              <a:ea typeface="Arial"/>
              <a:cs typeface="Arial"/>
              <a:sym typeface="Arial"/>
            </a:endParaRPr>
          </a:p>
        </p:txBody>
      </p:sp>
      <p:sp>
        <p:nvSpPr>
          <p:cNvPr id="46" name="Google Shape;46;p6"/>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F1C3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7"/>
          <p:cNvSpPr txBox="1"/>
          <p:nvPr/>
        </p:nvSpPr>
        <p:spPr>
          <a:xfrm>
            <a:off x="439750" y="549500"/>
            <a:ext cx="8177100" cy="176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AF1C3B"/>
                </a:solidFill>
                <a:latin typeface="Arial"/>
                <a:ea typeface="Arial"/>
                <a:cs typeface="Arial"/>
                <a:sym typeface="Arial"/>
              </a:rPr>
              <a:t>Rhannu ein hadnoddau</a:t>
            </a:r>
            <a:endParaRPr b="0" i="0" sz="2600" u="none" cap="none" strike="noStrike">
              <a:solidFill>
                <a:srgbClr val="AF1C3B"/>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Mae gwreiddiau cymdeithasau tai mewn lleoedd a chymunedau</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Nid yw anghydraddoldeb iechyd yn digwydd ar hap. Mae gostwng tlodi yn bwysig ac yn gwneud gwahaniaeth go iawn</a:t>
            </a:r>
            <a:endParaRPr sz="2100">
              <a:solidFill>
                <a:srgbClr val="262626"/>
              </a:solidFill>
            </a:endParaRPr>
          </a:p>
        </p:txBody>
      </p:sp>
      <p:sp>
        <p:nvSpPr>
          <p:cNvPr id="53" name="Google Shape;53;p7"/>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Effaith tai ar iechyd:</a:t>
            </a:r>
            <a:endParaRPr b="1" i="0" sz="1800" u="none" cap="none" strike="noStrike">
              <a:solidFill>
                <a:srgbClr val="AF1C3B"/>
              </a:solidFill>
              <a:latin typeface="Arial"/>
              <a:ea typeface="Arial"/>
              <a:cs typeface="Arial"/>
              <a:sym typeface="Arial"/>
            </a:endParaRPr>
          </a:p>
        </p:txBody>
      </p:sp>
      <p:pic>
        <p:nvPicPr>
          <p:cNvPr id="54" name="Google Shape;54;p7"/>
          <p:cNvPicPr preferRelativeResize="0"/>
          <p:nvPr/>
        </p:nvPicPr>
        <p:blipFill>
          <a:blip r:embed="rId3">
            <a:alphaModFix/>
          </a:blip>
          <a:stretch>
            <a:fillRect/>
          </a:stretch>
        </p:blipFill>
        <p:spPr>
          <a:xfrm>
            <a:off x="-290900" y="2571738"/>
            <a:ext cx="2989350" cy="2989350"/>
          </a:xfrm>
          <a:prstGeom prst="rect">
            <a:avLst/>
          </a:prstGeom>
          <a:noFill/>
          <a:ln>
            <a:noFill/>
          </a:ln>
        </p:spPr>
      </p:pic>
      <p:sp>
        <p:nvSpPr>
          <p:cNvPr id="55" name="Google Shape;55;p7"/>
          <p:cNvSpPr txBox="1"/>
          <p:nvPr/>
        </p:nvSpPr>
        <p:spPr>
          <a:xfrm>
            <a:off x="2698450" y="2364575"/>
            <a:ext cx="5918400" cy="2467800"/>
          </a:xfrm>
          <a:prstGeom prst="rect">
            <a:avLst/>
          </a:prstGeom>
          <a:noFill/>
          <a:ln>
            <a:noFill/>
          </a:ln>
        </p:spPr>
        <p:txBody>
          <a:bodyPr anchorCtr="0" anchor="t" bIns="91425" lIns="91425" spcFirstLastPara="1" rIns="91425" wrap="square" tIns="91425">
            <a:spAutoFit/>
          </a:bodyPr>
          <a:lstStyle/>
          <a:p>
            <a:pPr indent="-311150" lvl="0" marL="342900" rtl="0" algn="l">
              <a:spcBef>
                <a:spcPts val="1000"/>
              </a:spcBef>
              <a:spcAft>
                <a:spcPts val="0"/>
              </a:spcAft>
              <a:buClr>
                <a:srgbClr val="262626"/>
              </a:buClr>
              <a:buSzPts val="2100"/>
              <a:buChar char="•"/>
            </a:pPr>
            <a:r>
              <a:rPr lang="en-GB" sz="2100">
                <a:solidFill>
                  <a:srgbClr val="262626"/>
                </a:solidFill>
              </a:rPr>
              <a:t>Drwy rannu ein hadnoddau, asedau a gwybodaeth leol unigryw, gallwn gynyddu ymdrechion ein partneriaid</a:t>
            </a:r>
            <a:endParaRPr sz="2100">
              <a:solidFill>
                <a:srgbClr val="262626"/>
              </a:solidFill>
            </a:endParaRPr>
          </a:p>
          <a:p>
            <a:pPr indent="-311150" lvl="0" marL="342900" rtl="0" algn="l">
              <a:spcBef>
                <a:spcPts val="1000"/>
              </a:spcBef>
              <a:spcAft>
                <a:spcPts val="0"/>
              </a:spcAft>
              <a:buClr>
                <a:srgbClr val="262626"/>
              </a:buClr>
              <a:buSzPts val="2100"/>
              <a:buChar char="•"/>
            </a:pPr>
            <a:r>
              <a:rPr lang="en-GB" sz="2100">
                <a:solidFill>
                  <a:srgbClr val="262626"/>
                </a:solidFill>
              </a:rPr>
              <a:t>Gallwn gefnogi partneriaid iechyd a gofal cymdeithasol i gynyddu eu cyrraedd i ganlyniadau a gwella canlyniadau i unigolion</a:t>
            </a:r>
            <a:endParaRPr sz="2100">
              <a:solidFill>
                <a:srgbClr val="262626"/>
              </a:solidFill>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8"/>
          <p:cNvSpPr txBox="1"/>
          <p:nvPr/>
        </p:nvSpPr>
        <p:spPr>
          <a:xfrm>
            <a:off x="315075" y="585425"/>
            <a:ext cx="8156700" cy="381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Enghraifft: cynyddu’r defnydd o frechlynau yn Butetown, Caerdydd, Mehefin 2021</a:t>
            </a:r>
            <a:endParaRPr b="0" i="0" sz="14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Ardal ethnig amrywiol, lefelau uchel o amddifadedd</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Pryder am y defnydd is o frechlyn ymysg preswylwyr</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Partneriaeth gyda </a:t>
            </a:r>
            <a:r>
              <a:rPr b="0" i="1" lang="en-GB" sz="2100" u="none" cap="none" strike="noStrike">
                <a:solidFill>
                  <a:srgbClr val="262626"/>
                </a:solidFill>
                <a:latin typeface="Arial"/>
                <a:ea typeface="Arial"/>
                <a:cs typeface="Arial"/>
                <a:sym typeface="Arial"/>
              </a:rPr>
              <a:t>Muslim Doctors Cymru </a:t>
            </a:r>
            <a:r>
              <a:rPr b="0" i="0" lang="en-GB" sz="2100" u="none" cap="none" strike="noStrike">
                <a:solidFill>
                  <a:srgbClr val="262626"/>
                </a:solidFill>
                <a:latin typeface="Arial"/>
                <a:ea typeface="Arial"/>
                <a:cs typeface="Arial"/>
                <a:sym typeface="Arial"/>
              </a:rPr>
              <a:t>ac arweinwyr cymunedol lleol i gyflwyno sesiwn frechu galw heibio leol</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Cefnogi 3 cymdeithas tai leol gyda gofod lleol addas, staff, sianeli cyfathrebu gyda phreswylwyr, logisteg cefnogi h.y.: system frechu </a:t>
            </a:r>
            <a:endParaRPr b="0" i="0" sz="2100" u="none" cap="none" strike="noStrike">
              <a:solidFill>
                <a:srgbClr val="262626"/>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p:txBody>
      </p:sp>
      <p:sp>
        <p:nvSpPr>
          <p:cNvPr id="62" name="Google Shape;62;p8"/>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HC - Content Slide">
  <a:themeElements>
    <a:clrScheme name="CHC Colours">
      <a:dk1>
        <a:srgbClr val="000000"/>
      </a:dk1>
      <a:lt1>
        <a:srgbClr val="FFFFFF"/>
      </a:lt1>
      <a:dk2>
        <a:srgbClr val="000000"/>
      </a:dk2>
      <a:lt2>
        <a:srgbClr val="EEECE1"/>
      </a:lt2>
      <a:accent1>
        <a:srgbClr val="000000"/>
      </a:accent1>
      <a:accent2>
        <a:srgbClr val="AF1C3B"/>
      </a:accent2>
      <a:accent3>
        <a:srgbClr val="FFFFFF"/>
      </a:accent3>
      <a:accent4>
        <a:srgbClr val="000000"/>
      </a:accent4>
      <a:accent5>
        <a:srgbClr val="AF1C3B"/>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